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2"/>
  </p:notesMasterIdLst>
  <p:sldIdLst>
    <p:sldId id="256" r:id="rId2"/>
    <p:sldId id="257" r:id="rId3"/>
    <p:sldId id="258" r:id="rId4"/>
    <p:sldId id="259" r:id="rId5"/>
    <p:sldId id="260" r:id="rId6"/>
    <p:sldId id="261" r:id="rId7"/>
    <p:sldId id="262" r:id="rId8"/>
    <p:sldId id="271" r:id="rId9"/>
    <p:sldId id="272" r:id="rId10"/>
    <p:sldId id="270" r:id="rId11"/>
    <p:sldId id="269" r:id="rId12"/>
    <p:sldId id="277" r:id="rId13"/>
    <p:sldId id="273" r:id="rId14"/>
    <p:sldId id="276" r:id="rId15"/>
    <p:sldId id="274" r:id="rId16"/>
    <p:sldId id="275" r:id="rId17"/>
    <p:sldId id="263" r:id="rId18"/>
    <p:sldId id="264" r:id="rId19"/>
    <p:sldId id="265" r:id="rId20"/>
    <p:sldId id="266"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Raleway"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381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368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1e21383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1e21383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44ce9b65e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44ce9b65e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44ce9b65e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044ce9b65e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44ce9b65e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44ce9b65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284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455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figma.com/file/oUonJDuuCI7u0v2ZwSWu6v/FastPay?node-id=0%3A1"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8.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17.xml"/><Relationship Id="rId5" Type="http://schemas.openxmlformats.org/officeDocument/2006/relationships/slide" Target="slide7.xml"/><Relationship Id="rId4" Type="http://schemas.openxmlformats.org/officeDocument/2006/relationships/slide" Target="slide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649075" y="1263900"/>
            <a:ext cx="4333800" cy="20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FastPay</a:t>
            </a:r>
            <a:endParaRPr/>
          </a:p>
          <a:p>
            <a:pPr marL="0" lvl="0" indent="0" algn="l" rtl="0">
              <a:spcBef>
                <a:spcPts val="0"/>
              </a:spcBef>
              <a:spcAft>
                <a:spcPts val="0"/>
              </a:spcAft>
              <a:buNone/>
            </a:pPr>
            <a:endParaRPr sz="300"/>
          </a:p>
          <a:p>
            <a:pPr marL="0" lvl="0" indent="0" algn="l" rtl="0">
              <a:spcBef>
                <a:spcPts val="0"/>
              </a:spcBef>
              <a:spcAft>
                <a:spcPts val="0"/>
              </a:spcAft>
              <a:buNone/>
            </a:pPr>
            <a:endParaRPr sz="200"/>
          </a:p>
          <a:p>
            <a:pPr marL="514350" lvl="0" indent="-273050" algn="l" rtl="0">
              <a:spcBef>
                <a:spcPts val="0"/>
              </a:spcBef>
              <a:spcAft>
                <a:spcPts val="0"/>
              </a:spcAft>
              <a:buSzPts val="2500"/>
              <a:buChar char="-"/>
            </a:pPr>
            <a:r>
              <a:rPr lang="en" sz="2500"/>
              <a:t>Digital Wallet</a:t>
            </a:r>
            <a:endParaRPr sz="2500"/>
          </a:p>
        </p:txBody>
      </p:sp>
      <p:sp>
        <p:nvSpPr>
          <p:cNvPr id="136" name="Google Shape;136;p17"/>
          <p:cNvSpPr txBox="1">
            <a:spLocks noGrp="1"/>
          </p:cNvSpPr>
          <p:nvPr>
            <p:ph type="subTitle" idx="1"/>
          </p:nvPr>
        </p:nvSpPr>
        <p:spPr>
          <a:xfrm>
            <a:off x="649075" y="2735725"/>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434343"/>
                </a:solidFill>
              </a:rPr>
              <a:t>Digital Transformation for social change</a:t>
            </a:r>
            <a:endParaRPr sz="100" dirty="0">
              <a:solidFill>
                <a:srgbClr val="434343"/>
              </a:solidFill>
            </a:endParaRPr>
          </a:p>
        </p:txBody>
      </p:sp>
      <p:pic>
        <p:nvPicPr>
          <p:cNvPr id="137" name="Google Shape;137;p17"/>
          <p:cNvPicPr preferRelativeResize="0"/>
          <p:nvPr/>
        </p:nvPicPr>
        <p:blipFill>
          <a:blip r:embed="rId3">
            <a:alphaModFix/>
          </a:blip>
          <a:stretch>
            <a:fillRect/>
          </a:stretch>
        </p:blipFill>
        <p:spPr>
          <a:xfrm>
            <a:off x="5302950" y="703200"/>
            <a:ext cx="2070750" cy="4391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361650" y="1529625"/>
            <a:ext cx="2712300" cy="12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Sequence</a:t>
            </a:r>
            <a:endParaRPr dirty="0"/>
          </a:p>
          <a:p>
            <a:pPr marL="457200" lvl="0" indent="457200" algn="l" rtl="0">
              <a:spcBef>
                <a:spcPts val="0"/>
              </a:spcBef>
              <a:spcAft>
                <a:spcPts val="0"/>
              </a:spcAft>
              <a:buNone/>
            </a:pPr>
            <a:r>
              <a:rPr lang="en" dirty="0"/>
              <a:t>Diagram</a:t>
            </a:r>
            <a:r>
              <a:rPr lang="en" sz="3000" dirty="0"/>
              <a:t> </a:t>
            </a:r>
            <a:endParaRPr sz="3000" dirty="0"/>
          </a:p>
        </p:txBody>
      </p:sp>
      <p:sp>
        <p:nvSpPr>
          <p:cNvPr id="5" name="Google Shape;136;p17">
            <a:extLst>
              <a:ext uri="{FF2B5EF4-FFF2-40B4-BE49-F238E27FC236}">
                <a16:creationId xmlns:a16="http://schemas.microsoft.com/office/drawing/2014/main" id="{0EB6E9D7-7064-4F67-B6CE-7B932E28CF6A}"/>
              </a:ext>
            </a:extLst>
          </p:cNvPr>
          <p:cNvSpPr txBox="1">
            <a:spLocks/>
          </p:cNvSpPr>
          <p:nvPr/>
        </p:nvSpPr>
        <p:spPr>
          <a:xfrm>
            <a:off x="1249775" y="2682453"/>
            <a:ext cx="3787800" cy="82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IN" sz="1600" dirty="0">
                <a:solidFill>
                  <a:schemeClr val="bg2">
                    <a:lumMod val="75000"/>
                    <a:lumOff val="25000"/>
                  </a:schemeClr>
                </a:solidFill>
              </a:rPr>
              <a:t>- Login</a:t>
            </a:r>
            <a:endParaRPr lang="en-IN" sz="300" dirty="0">
              <a:solidFill>
                <a:schemeClr val="bg2">
                  <a:lumMod val="75000"/>
                  <a:lumOff val="25000"/>
                </a:schemeClr>
              </a:solidFill>
            </a:endParaRPr>
          </a:p>
        </p:txBody>
      </p:sp>
      <p:pic>
        <p:nvPicPr>
          <p:cNvPr id="3" name="Picture 2">
            <a:extLst>
              <a:ext uri="{FF2B5EF4-FFF2-40B4-BE49-F238E27FC236}">
                <a16:creationId xmlns:a16="http://schemas.microsoft.com/office/drawing/2014/main" id="{5E23116B-3212-490C-9E32-F768970DFF37}"/>
              </a:ext>
            </a:extLst>
          </p:cNvPr>
          <p:cNvPicPr>
            <a:picLocks noChangeAspect="1"/>
          </p:cNvPicPr>
          <p:nvPr/>
        </p:nvPicPr>
        <p:blipFill>
          <a:blip r:embed="rId3"/>
          <a:stretch>
            <a:fillRect/>
          </a:stretch>
        </p:blipFill>
        <p:spPr>
          <a:xfrm>
            <a:off x="3361375" y="535935"/>
            <a:ext cx="5755203" cy="4413179"/>
          </a:xfrm>
          <a:prstGeom prst="rect">
            <a:avLst/>
          </a:prstGeom>
        </p:spPr>
      </p:pic>
    </p:spTree>
    <p:extLst>
      <p:ext uri="{BB962C8B-B14F-4D97-AF65-F5344CB8AC3E}">
        <p14:creationId xmlns:p14="http://schemas.microsoft.com/office/powerpoint/2010/main" val="116043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361650" y="1529625"/>
            <a:ext cx="2712300" cy="12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Sequence</a:t>
            </a:r>
            <a:endParaRPr dirty="0"/>
          </a:p>
          <a:p>
            <a:pPr marL="457200" lvl="0" indent="457200" algn="l" rtl="0">
              <a:spcBef>
                <a:spcPts val="0"/>
              </a:spcBef>
              <a:spcAft>
                <a:spcPts val="0"/>
              </a:spcAft>
              <a:buNone/>
            </a:pPr>
            <a:r>
              <a:rPr lang="en" dirty="0"/>
              <a:t>Diagram</a:t>
            </a:r>
            <a:r>
              <a:rPr lang="en" sz="3000" dirty="0"/>
              <a:t> </a:t>
            </a:r>
            <a:endParaRPr sz="3000" dirty="0"/>
          </a:p>
        </p:txBody>
      </p:sp>
      <p:pic>
        <p:nvPicPr>
          <p:cNvPr id="4" name="Picture 3">
            <a:extLst>
              <a:ext uri="{FF2B5EF4-FFF2-40B4-BE49-F238E27FC236}">
                <a16:creationId xmlns:a16="http://schemas.microsoft.com/office/drawing/2014/main" id="{466C39E1-F59A-4C57-BE4D-832141DEB05F}"/>
              </a:ext>
            </a:extLst>
          </p:cNvPr>
          <p:cNvPicPr>
            <a:picLocks noChangeAspect="1"/>
          </p:cNvPicPr>
          <p:nvPr/>
        </p:nvPicPr>
        <p:blipFill>
          <a:blip r:embed="rId3"/>
          <a:stretch>
            <a:fillRect/>
          </a:stretch>
        </p:blipFill>
        <p:spPr>
          <a:xfrm>
            <a:off x="4478557" y="603444"/>
            <a:ext cx="4032793" cy="4278161"/>
          </a:xfrm>
          <a:prstGeom prst="rect">
            <a:avLst/>
          </a:prstGeom>
        </p:spPr>
      </p:pic>
      <p:sp>
        <p:nvSpPr>
          <p:cNvPr id="5" name="Google Shape;136;p17">
            <a:extLst>
              <a:ext uri="{FF2B5EF4-FFF2-40B4-BE49-F238E27FC236}">
                <a16:creationId xmlns:a16="http://schemas.microsoft.com/office/drawing/2014/main" id="{0EB6E9D7-7064-4F67-B6CE-7B932E28CF6A}"/>
              </a:ext>
            </a:extLst>
          </p:cNvPr>
          <p:cNvSpPr txBox="1">
            <a:spLocks/>
          </p:cNvSpPr>
          <p:nvPr/>
        </p:nvSpPr>
        <p:spPr>
          <a:xfrm>
            <a:off x="649075" y="2735725"/>
            <a:ext cx="3787800" cy="82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IN" sz="1400" dirty="0">
                <a:solidFill>
                  <a:schemeClr val="bg2">
                    <a:lumMod val="75000"/>
                    <a:lumOff val="25000"/>
                  </a:schemeClr>
                </a:solidFill>
              </a:rPr>
              <a:t>- </a:t>
            </a:r>
            <a:r>
              <a:rPr lang="en-IN" sz="1400" dirty="0" err="1">
                <a:solidFill>
                  <a:schemeClr val="bg2">
                    <a:lumMod val="75000"/>
                    <a:lumOff val="25000"/>
                  </a:schemeClr>
                </a:solidFill>
              </a:rPr>
              <a:t>Check_Balance</a:t>
            </a:r>
            <a:r>
              <a:rPr lang="en-IN" sz="1400" dirty="0">
                <a:solidFill>
                  <a:schemeClr val="bg2">
                    <a:lumMod val="75000"/>
                    <a:lumOff val="25000"/>
                  </a:schemeClr>
                </a:solidFill>
              </a:rPr>
              <a:t> and </a:t>
            </a:r>
            <a:r>
              <a:rPr lang="en-IN" sz="1400" dirty="0" err="1">
                <a:solidFill>
                  <a:schemeClr val="bg2">
                    <a:lumMod val="75000"/>
                    <a:lumOff val="25000"/>
                  </a:schemeClr>
                </a:solidFill>
              </a:rPr>
              <a:t>Transaction_History</a:t>
            </a:r>
            <a:endParaRPr lang="en-IN" sz="100" dirty="0">
              <a:solidFill>
                <a:schemeClr val="bg2">
                  <a:lumMod val="75000"/>
                  <a:lumOff val="25000"/>
                </a:schemeClr>
              </a:solidFill>
            </a:endParaRPr>
          </a:p>
        </p:txBody>
      </p:sp>
    </p:spTree>
    <p:extLst>
      <p:ext uri="{BB962C8B-B14F-4D97-AF65-F5344CB8AC3E}">
        <p14:creationId xmlns:p14="http://schemas.microsoft.com/office/powerpoint/2010/main" val="2738911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361650" y="1529625"/>
            <a:ext cx="2712300" cy="12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Sequence</a:t>
            </a:r>
            <a:endParaRPr dirty="0"/>
          </a:p>
          <a:p>
            <a:pPr marL="457200" lvl="0" indent="457200" algn="l" rtl="0">
              <a:spcBef>
                <a:spcPts val="0"/>
              </a:spcBef>
              <a:spcAft>
                <a:spcPts val="0"/>
              </a:spcAft>
              <a:buNone/>
            </a:pPr>
            <a:r>
              <a:rPr lang="en" dirty="0"/>
              <a:t>Diagram</a:t>
            </a:r>
            <a:r>
              <a:rPr lang="en" sz="3000" dirty="0"/>
              <a:t> </a:t>
            </a:r>
            <a:endParaRPr sz="3000" dirty="0"/>
          </a:p>
        </p:txBody>
      </p:sp>
      <p:sp>
        <p:nvSpPr>
          <p:cNvPr id="5" name="Google Shape;136;p17">
            <a:extLst>
              <a:ext uri="{FF2B5EF4-FFF2-40B4-BE49-F238E27FC236}">
                <a16:creationId xmlns:a16="http://schemas.microsoft.com/office/drawing/2014/main" id="{0EB6E9D7-7064-4F67-B6CE-7B932E28CF6A}"/>
              </a:ext>
            </a:extLst>
          </p:cNvPr>
          <p:cNvSpPr txBox="1">
            <a:spLocks/>
          </p:cNvSpPr>
          <p:nvPr/>
        </p:nvSpPr>
        <p:spPr>
          <a:xfrm>
            <a:off x="649075" y="2735725"/>
            <a:ext cx="3787800" cy="82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285750" indent="-285750">
              <a:buFontTx/>
              <a:buChar char="-"/>
            </a:pPr>
            <a:r>
              <a:rPr lang="en-IN" sz="1400" dirty="0" err="1">
                <a:solidFill>
                  <a:schemeClr val="bg2">
                    <a:lumMod val="75000"/>
                    <a:lumOff val="25000"/>
                  </a:schemeClr>
                </a:solidFill>
              </a:rPr>
              <a:t>Send_Money</a:t>
            </a:r>
            <a:r>
              <a:rPr lang="en-IN" sz="1400" dirty="0">
                <a:solidFill>
                  <a:schemeClr val="bg2">
                    <a:lumMod val="75000"/>
                    <a:lumOff val="25000"/>
                  </a:schemeClr>
                </a:solidFill>
              </a:rPr>
              <a:t> and </a:t>
            </a:r>
            <a:r>
              <a:rPr lang="en-IN" sz="1400" dirty="0" err="1">
                <a:solidFill>
                  <a:schemeClr val="bg2">
                    <a:lumMod val="75000"/>
                    <a:lumOff val="25000"/>
                  </a:schemeClr>
                </a:solidFill>
              </a:rPr>
              <a:t>Pay_Bills</a:t>
            </a:r>
            <a:r>
              <a:rPr lang="en-IN" sz="100" dirty="0">
                <a:solidFill>
                  <a:schemeClr val="bg2">
                    <a:lumMod val="75000"/>
                    <a:lumOff val="25000"/>
                  </a:schemeClr>
                </a:solidFill>
              </a:rPr>
              <a:t>__ </a:t>
            </a:r>
            <a:endParaRPr lang="en-IN" sz="1400" dirty="0">
              <a:solidFill>
                <a:schemeClr val="bg2">
                  <a:lumMod val="75000"/>
                  <a:lumOff val="25000"/>
                </a:schemeClr>
              </a:solidFill>
            </a:endParaRPr>
          </a:p>
        </p:txBody>
      </p:sp>
      <p:pic>
        <p:nvPicPr>
          <p:cNvPr id="3" name="Picture 2">
            <a:extLst>
              <a:ext uri="{FF2B5EF4-FFF2-40B4-BE49-F238E27FC236}">
                <a16:creationId xmlns:a16="http://schemas.microsoft.com/office/drawing/2014/main" id="{5B325B70-FED3-4B22-9D27-67BF3F0136D0}"/>
              </a:ext>
            </a:extLst>
          </p:cNvPr>
          <p:cNvPicPr>
            <a:picLocks noChangeAspect="1"/>
          </p:cNvPicPr>
          <p:nvPr/>
        </p:nvPicPr>
        <p:blipFill>
          <a:blip r:embed="rId3"/>
          <a:stretch>
            <a:fillRect/>
          </a:stretch>
        </p:blipFill>
        <p:spPr>
          <a:xfrm>
            <a:off x="3240300" y="563990"/>
            <a:ext cx="5864915" cy="4481895"/>
          </a:xfrm>
          <a:prstGeom prst="rect">
            <a:avLst/>
          </a:prstGeom>
        </p:spPr>
      </p:pic>
    </p:spTree>
    <p:extLst>
      <p:ext uri="{BB962C8B-B14F-4D97-AF65-F5344CB8AC3E}">
        <p14:creationId xmlns:p14="http://schemas.microsoft.com/office/powerpoint/2010/main" val="3860015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7" name="Picture 6">
            <a:extLst>
              <a:ext uri="{FF2B5EF4-FFF2-40B4-BE49-F238E27FC236}">
                <a16:creationId xmlns:a16="http://schemas.microsoft.com/office/drawing/2014/main" id="{3CEF5BFE-D909-4FE3-BF04-384C95F8F90E}"/>
              </a:ext>
            </a:extLst>
          </p:cNvPr>
          <p:cNvPicPr>
            <a:picLocks noChangeAspect="1"/>
          </p:cNvPicPr>
          <p:nvPr/>
        </p:nvPicPr>
        <p:blipFill>
          <a:blip r:embed="rId3"/>
          <a:stretch>
            <a:fillRect/>
          </a:stretch>
        </p:blipFill>
        <p:spPr>
          <a:xfrm>
            <a:off x="2826568" y="1348238"/>
            <a:ext cx="1844065" cy="3288003"/>
          </a:xfrm>
          <a:prstGeom prst="rect">
            <a:avLst/>
          </a:prstGeom>
        </p:spPr>
      </p:pic>
      <p:pic>
        <p:nvPicPr>
          <p:cNvPr id="9" name="Picture 8">
            <a:extLst>
              <a:ext uri="{FF2B5EF4-FFF2-40B4-BE49-F238E27FC236}">
                <a16:creationId xmlns:a16="http://schemas.microsoft.com/office/drawing/2014/main" id="{95575EF5-AD7C-4C1A-BBC8-B6810AB14E7B}"/>
              </a:ext>
            </a:extLst>
          </p:cNvPr>
          <p:cNvPicPr>
            <a:picLocks noChangeAspect="1"/>
          </p:cNvPicPr>
          <p:nvPr/>
        </p:nvPicPr>
        <p:blipFill>
          <a:blip r:embed="rId4"/>
          <a:stretch>
            <a:fillRect/>
          </a:stretch>
        </p:blipFill>
        <p:spPr>
          <a:xfrm>
            <a:off x="4806164" y="1348238"/>
            <a:ext cx="1844066" cy="3283655"/>
          </a:xfrm>
          <a:prstGeom prst="rect">
            <a:avLst/>
          </a:prstGeom>
        </p:spPr>
      </p:pic>
      <p:pic>
        <p:nvPicPr>
          <p:cNvPr id="17" name="Picture 16">
            <a:extLst>
              <a:ext uri="{FF2B5EF4-FFF2-40B4-BE49-F238E27FC236}">
                <a16:creationId xmlns:a16="http://schemas.microsoft.com/office/drawing/2014/main" id="{C10DECC6-F767-4A37-AC89-99B3FE392B49}"/>
              </a:ext>
            </a:extLst>
          </p:cNvPr>
          <p:cNvPicPr>
            <a:picLocks noChangeAspect="1"/>
          </p:cNvPicPr>
          <p:nvPr/>
        </p:nvPicPr>
        <p:blipFill>
          <a:blip r:embed="rId5"/>
          <a:stretch>
            <a:fillRect/>
          </a:stretch>
        </p:blipFill>
        <p:spPr>
          <a:xfrm>
            <a:off x="6785761" y="1348238"/>
            <a:ext cx="1849692" cy="3283655"/>
          </a:xfrm>
          <a:prstGeom prst="rect">
            <a:avLst/>
          </a:prstGeom>
        </p:spPr>
      </p:pic>
      <p:sp>
        <p:nvSpPr>
          <p:cNvPr id="19" name="Google Shape;172;p23">
            <a:extLst>
              <a:ext uri="{FF2B5EF4-FFF2-40B4-BE49-F238E27FC236}">
                <a16:creationId xmlns:a16="http://schemas.microsoft.com/office/drawing/2014/main" id="{B25A9E06-2FDF-44DA-96B3-6A8DAEE8D825}"/>
              </a:ext>
            </a:extLst>
          </p:cNvPr>
          <p:cNvSpPr txBox="1">
            <a:spLocks noGrp="1"/>
          </p:cNvSpPr>
          <p:nvPr>
            <p:ph type="title"/>
          </p:nvPr>
        </p:nvSpPr>
        <p:spPr>
          <a:xfrm>
            <a:off x="274882" y="1358850"/>
            <a:ext cx="2712300" cy="12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Screens</a:t>
            </a:r>
            <a:endParaRPr sz="3000" dirty="0"/>
          </a:p>
        </p:txBody>
      </p:sp>
    </p:spTree>
    <p:extLst>
      <p:ext uri="{BB962C8B-B14F-4D97-AF65-F5344CB8AC3E}">
        <p14:creationId xmlns:p14="http://schemas.microsoft.com/office/powerpoint/2010/main" val="2148545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B0EDB0-3F0B-4357-8F40-F2E302D6D8F7}"/>
              </a:ext>
            </a:extLst>
          </p:cNvPr>
          <p:cNvPicPr>
            <a:picLocks noChangeAspect="1"/>
          </p:cNvPicPr>
          <p:nvPr/>
        </p:nvPicPr>
        <p:blipFill rotWithShape="1">
          <a:blip r:embed="rId2"/>
          <a:srcRect l="52133"/>
          <a:stretch/>
        </p:blipFill>
        <p:spPr>
          <a:xfrm>
            <a:off x="6105143" y="716677"/>
            <a:ext cx="2136937" cy="3710145"/>
          </a:xfrm>
          <a:prstGeom prst="rect">
            <a:avLst/>
          </a:prstGeom>
        </p:spPr>
      </p:pic>
      <p:pic>
        <p:nvPicPr>
          <p:cNvPr id="5" name="Picture 4">
            <a:extLst>
              <a:ext uri="{FF2B5EF4-FFF2-40B4-BE49-F238E27FC236}">
                <a16:creationId xmlns:a16="http://schemas.microsoft.com/office/drawing/2014/main" id="{888DE8DB-89C2-4941-A1B4-C6062B6197B6}"/>
              </a:ext>
            </a:extLst>
          </p:cNvPr>
          <p:cNvPicPr>
            <a:picLocks noChangeAspect="1"/>
          </p:cNvPicPr>
          <p:nvPr/>
        </p:nvPicPr>
        <p:blipFill rotWithShape="1">
          <a:blip r:embed="rId2"/>
          <a:srcRect r="52133"/>
          <a:stretch/>
        </p:blipFill>
        <p:spPr>
          <a:xfrm>
            <a:off x="3629790" y="716677"/>
            <a:ext cx="2136937" cy="3710145"/>
          </a:xfrm>
          <a:prstGeom prst="rect">
            <a:avLst/>
          </a:prstGeom>
        </p:spPr>
      </p:pic>
      <p:sp>
        <p:nvSpPr>
          <p:cNvPr id="6" name="Google Shape;136;p17">
            <a:extLst>
              <a:ext uri="{FF2B5EF4-FFF2-40B4-BE49-F238E27FC236}">
                <a16:creationId xmlns:a16="http://schemas.microsoft.com/office/drawing/2014/main" id="{A5FD3CCF-B654-41C8-A9EC-4FAFA7D1F21C}"/>
              </a:ext>
            </a:extLst>
          </p:cNvPr>
          <p:cNvSpPr txBox="1">
            <a:spLocks/>
          </p:cNvSpPr>
          <p:nvPr/>
        </p:nvSpPr>
        <p:spPr>
          <a:xfrm>
            <a:off x="128468" y="725862"/>
            <a:ext cx="3787800" cy="82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IN" sz="2400" dirty="0">
                <a:solidFill>
                  <a:schemeClr val="bg2">
                    <a:lumMod val="75000"/>
                    <a:lumOff val="25000"/>
                  </a:schemeClr>
                </a:solidFill>
              </a:rPr>
              <a:t>On-boarding Screen</a:t>
            </a:r>
            <a:r>
              <a:rPr lang="en-IN" sz="500" dirty="0">
                <a:solidFill>
                  <a:schemeClr val="bg2">
                    <a:lumMod val="75000"/>
                    <a:lumOff val="25000"/>
                  </a:schemeClr>
                </a:solidFill>
              </a:rPr>
              <a:t> </a:t>
            </a:r>
            <a:endParaRPr lang="en-IN" sz="2400" dirty="0">
              <a:solidFill>
                <a:schemeClr val="bg2">
                  <a:lumMod val="75000"/>
                  <a:lumOff val="25000"/>
                </a:schemeClr>
              </a:solidFill>
            </a:endParaRPr>
          </a:p>
        </p:txBody>
      </p:sp>
    </p:spTree>
    <p:extLst>
      <p:ext uri="{BB962C8B-B14F-4D97-AF65-F5344CB8AC3E}">
        <p14:creationId xmlns:p14="http://schemas.microsoft.com/office/powerpoint/2010/main" val="415812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A356C4-F7F8-4B9E-8AB1-E2B56982D647}"/>
              </a:ext>
            </a:extLst>
          </p:cNvPr>
          <p:cNvPicPr>
            <a:picLocks noChangeAspect="1"/>
          </p:cNvPicPr>
          <p:nvPr/>
        </p:nvPicPr>
        <p:blipFill>
          <a:blip r:embed="rId2"/>
          <a:stretch>
            <a:fillRect/>
          </a:stretch>
        </p:blipFill>
        <p:spPr>
          <a:xfrm>
            <a:off x="246954" y="1290630"/>
            <a:ext cx="8509927" cy="2754095"/>
          </a:xfrm>
          <a:prstGeom prst="rect">
            <a:avLst/>
          </a:prstGeom>
        </p:spPr>
      </p:pic>
    </p:spTree>
    <p:extLst>
      <p:ext uri="{BB962C8B-B14F-4D97-AF65-F5344CB8AC3E}">
        <p14:creationId xmlns:p14="http://schemas.microsoft.com/office/powerpoint/2010/main" val="2227140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69057-4DC8-4C94-B5D7-BB80703AF3F8}"/>
              </a:ext>
            </a:extLst>
          </p:cNvPr>
          <p:cNvPicPr>
            <a:picLocks noChangeAspect="1"/>
          </p:cNvPicPr>
          <p:nvPr/>
        </p:nvPicPr>
        <p:blipFill>
          <a:blip r:embed="rId2"/>
          <a:stretch>
            <a:fillRect/>
          </a:stretch>
        </p:blipFill>
        <p:spPr>
          <a:xfrm>
            <a:off x="240279" y="1399494"/>
            <a:ext cx="8770231" cy="2839284"/>
          </a:xfrm>
          <a:prstGeom prst="rect">
            <a:avLst/>
          </a:prstGeom>
        </p:spPr>
      </p:pic>
    </p:spTree>
    <p:extLst>
      <p:ext uri="{BB962C8B-B14F-4D97-AF65-F5344CB8AC3E}">
        <p14:creationId xmlns:p14="http://schemas.microsoft.com/office/powerpoint/2010/main" val="802945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9" name="Google Shape;179;p24"/>
          <p:cNvSpPr txBox="1"/>
          <p:nvPr/>
        </p:nvSpPr>
        <p:spPr>
          <a:xfrm>
            <a:off x="1127100" y="2440971"/>
            <a:ext cx="6889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lt1"/>
                </a:solidFill>
                <a:latin typeface="Lato"/>
                <a:ea typeface="Lato"/>
                <a:cs typeface="Lato"/>
                <a:sym typeface="Lato"/>
                <a:hlinkClick r:id="rId3"/>
              </a:rPr>
              <a:t>https://www.figma.com/file/oUonJDuuCI7u0v2ZwSWu6v/FastPay?node-id=0%3A1</a:t>
            </a:r>
            <a:endParaRPr lang="en-US" dirty="0">
              <a:solidFill>
                <a:schemeClr val="lt1"/>
              </a:solidFill>
              <a:latin typeface="Lato"/>
              <a:ea typeface="Lato"/>
              <a:cs typeface="Lato"/>
              <a:sym typeface="Lato"/>
            </a:endParaRPr>
          </a:p>
          <a:p>
            <a:pPr marL="0" lvl="0" indent="0" algn="l" rtl="0">
              <a:spcBef>
                <a:spcPts val="0"/>
              </a:spcBef>
              <a:spcAft>
                <a:spcPts val="0"/>
              </a:spcAft>
              <a:buNone/>
            </a:pPr>
            <a:endParaRPr lang="en-US" dirty="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next?</a:t>
            </a:r>
            <a:endParaRPr sz="3000"/>
          </a:p>
        </p:txBody>
      </p:sp>
      <p:sp>
        <p:nvSpPr>
          <p:cNvPr id="185" name="Google Shape;185;p25"/>
          <p:cNvSpPr txBox="1">
            <a:spLocks noGrp="1"/>
          </p:cNvSpPr>
          <p:nvPr>
            <p:ph type="body" idx="1"/>
          </p:nvPr>
        </p:nvSpPr>
        <p:spPr>
          <a:xfrm>
            <a:off x="729450" y="2078875"/>
            <a:ext cx="48861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Can be used in phones other than smartphones</a:t>
            </a:r>
            <a:endParaRPr sz="1600"/>
          </a:p>
          <a:p>
            <a:pPr marL="457200" lvl="0" indent="-330200" algn="l" rtl="0">
              <a:spcBef>
                <a:spcPts val="1000"/>
              </a:spcBef>
              <a:spcAft>
                <a:spcPts val="0"/>
              </a:spcAft>
              <a:buSzPts val="1600"/>
              <a:buChar char="➔"/>
            </a:pPr>
            <a:r>
              <a:rPr lang="en" sz="1600"/>
              <a:t>Introducing Voice Assistant</a:t>
            </a:r>
            <a:endParaRPr sz="1600"/>
          </a:p>
          <a:p>
            <a:pPr marL="457200" lvl="0" indent="-330200" algn="l" rtl="0">
              <a:spcBef>
                <a:spcPts val="1000"/>
              </a:spcBef>
              <a:spcAft>
                <a:spcPts val="0"/>
              </a:spcAft>
              <a:buSzPts val="1600"/>
              <a:buChar char="➔"/>
            </a:pPr>
            <a:r>
              <a:rPr lang="en" sz="1600"/>
              <a:t>Meeting with financial advisor</a:t>
            </a:r>
            <a:endParaRPr sz="1600"/>
          </a:p>
          <a:p>
            <a:pPr marL="457200" lvl="0" indent="-330200" algn="l" rtl="0">
              <a:spcBef>
                <a:spcPts val="1000"/>
              </a:spcBef>
              <a:spcAft>
                <a:spcPts val="1000"/>
              </a:spcAft>
              <a:buSzPts val="1600"/>
              <a:buChar char="➔"/>
            </a:pPr>
            <a:r>
              <a:rPr lang="en" sz="1600"/>
              <a:t>Apply loans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91" name="Google Shape;191;p26"/>
          <p:cNvSpPr txBox="1">
            <a:spLocks noGrp="1"/>
          </p:cNvSpPr>
          <p:nvPr>
            <p:ph type="body" idx="1"/>
          </p:nvPr>
        </p:nvSpPr>
        <p:spPr>
          <a:xfrm>
            <a:off x="729450" y="2078875"/>
            <a:ext cx="8204700" cy="22611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a:t>Technologically challenged people often struggle with digital payment platforms. </a:t>
            </a:r>
            <a:endParaRPr sz="1600"/>
          </a:p>
          <a:p>
            <a:pPr marL="457200" lvl="0" indent="-330200" algn="l" rtl="0">
              <a:lnSpc>
                <a:spcPct val="150000"/>
              </a:lnSpc>
              <a:spcBef>
                <a:spcPts val="0"/>
              </a:spcBef>
              <a:spcAft>
                <a:spcPts val="0"/>
              </a:spcAft>
              <a:buSzPts val="1600"/>
              <a:buChar char="●"/>
            </a:pPr>
            <a:r>
              <a:rPr lang="en" sz="1600"/>
              <a:t>Design an application with simple user interface which helps in quick and easy access to significant options.</a:t>
            </a:r>
            <a:endParaRPr sz="1600"/>
          </a:p>
          <a:p>
            <a:pPr marL="457200" lvl="0" indent="-330200" algn="l" rtl="0">
              <a:lnSpc>
                <a:spcPct val="150000"/>
              </a:lnSpc>
              <a:spcBef>
                <a:spcPts val="0"/>
              </a:spcBef>
              <a:spcAft>
                <a:spcPts val="0"/>
              </a:spcAft>
              <a:buSzPts val="1600"/>
              <a:buChar char="●"/>
            </a:pPr>
            <a:r>
              <a:rPr lang="en" sz="1600"/>
              <a:t>Elderly people and people belonging to rural areas can manage their finances on their own.</a:t>
            </a:r>
            <a:endParaRPr sz="1600"/>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a:spLocks noGrp="1"/>
          </p:cNvSpPr>
          <p:nvPr>
            <p:ph type="ctrTitle"/>
          </p:nvPr>
        </p:nvSpPr>
        <p:spPr>
          <a:xfrm>
            <a:off x="2405100" y="1233750"/>
            <a:ext cx="4333800" cy="96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ZeroBug</a:t>
            </a:r>
            <a:endParaRPr sz="2500"/>
          </a:p>
        </p:txBody>
      </p:sp>
      <p:sp>
        <p:nvSpPr>
          <p:cNvPr id="143" name="Google Shape;143;p18"/>
          <p:cNvSpPr txBox="1"/>
          <p:nvPr/>
        </p:nvSpPr>
        <p:spPr>
          <a:xfrm>
            <a:off x="783575" y="2266900"/>
            <a:ext cx="7014300" cy="244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Team members :</a:t>
            </a:r>
            <a:endParaRPr>
              <a:latin typeface="Lato"/>
              <a:ea typeface="Lato"/>
              <a:cs typeface="Lato"/>
              <a:sym typeface="Lato"/>
            </a:endParaRPr>
          </a:p>
          <a:p>
            <a:pPr marL="0" lvl="0" indent="0" algn="l" rtl="0">
              <a:spcBef>
                <a:spcPts val="0"/>
              </a:spcBef>
              <a:spcAft>
                <a:spcPts val="0"/>
              </a:spcAft>
              <a:buNone/>
            </a:pPr>
            <a:endParaRPr sz="700">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  Aashna Saju</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  Agna Jain</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3.  Aleena Saira Laijoo</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4.  Ami Thomas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5.  Amrutha M J</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6. Anton Roy</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7. Divya Elizabeth George</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500"/>
              <a:t>THANK YOU</a:t>
            </a:r>
            <a:endParaRPr sz="5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49" name="Google Shape;149;p19"/>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u="sng">
                <a:solidFill>
                  <a:schemeClr val="lt1"/>
                </a:solidFill>
                <a:hlinkClick r:id="rId3" action="ppaction://hlinksldjump">
                  <a:extLst>
                    <a:ext uri="{A12FA001-AC4F-418D-AE19-62706E023703}">
                      <ahyp:hlinkClr xmlns:ahyp="http://schemas.microsoft.com/office/drawing/2018/hyperlinkcolor" val="tx"/>
                    </a:ext>
                  </a:extLst>
                </a:hlinkClick>
              </a:rPr>
              <a:t>Problem Statement</a:t>
            </a:r>
            <a:endParaRPr sz="1600" u="sng">
              <a:solidFill>
                <a:schemeClr val="lt1"/>
              </a:solidFill>
            </a:endParaRPr>
          </a:p>
          <a:p>
            <a:pPr marL="0" lvl="0" indent="0" algn="l" rtl="0">
              <a:lnSpc>
                <a:spcPct val="115000"/>
              </a:lnSpc>
              <a:spcBef>
                <a:spcPts val="1600"/>
              </a:spcBef>
              <a:spcAft>
                <a:spcPts val="0"/>
              </a:spcAft>
              <a:buNone/>
            </a:pPr>
            <a:r>
              <a:rPr lang="en" sz="1600" u="sng">
                <a:solidFill>
                  <a:schemeClr val="lt1"/>
                </a:solidFill>
                <a:hlinkClick r:id="rId4" action="ppaction://hlinksldjump">
                  <a:extLst>
                    <a:ext uri="{A12FA001-AC4F-418D-AE19-62706E023703}">
                      <ahyp:hlinkClr xmlns:ahyp="http://schemas.microsoft.com/office/drawing/2018/hyperlinkcolor" val="tx"/>
                    </a:ext>
                  </a:extLst>
                </a:hlinkClick>
              </a:rPr>
              <a:t>Solution Proposal</a:t>
            </a:r>
            <a:endParaRPr sz="1600" u="sng">
              <a:solidFill>
                <a:schemeClr val="lt1"/>
              </a:solidFill>
            </a:endParaRPr>
          </a:p>
          <a:p>
            <a:pPr marL="0" lvl="0" indent="0" algn="l" rtl="0">
              <a:lnSpc>
                <a:spcPct val="115000"/>
              </a:lnSpc>
              <a:spcBef>
                <a:spcPts val="1600"/>
              </a:spcBef>
              <a:spcAft>
                <a:spcPts val="0"/>
              </a:spcAft>
              <a:buNone/>
            </a:pPr>
            <a:r>
              <a:rPr lang="en" sz="1600" u="sng">
                <a:solidFill>
                  <a:schemeClr val="lt1"/>
                </a:solidFill>
                <a:hlinkClick r:id="rId5" action="ppaction://hlinksldjump">
                  <a:extLst>
                    <a:ext uri="{A12FA001-AC4F-418D-AE19-62706E023703}">
                      <ahyp:hlinkClr xmlns:ahyp="http://schemas.microsoft.com/office/drawing/2018/hyperlinkcolor" val="tx"/>
                    </a:ext>
                  </a:extLst>
                </a:hlinkClick>
              </a:rPr>
              <a:t>Use Case Diagram</a:t>
            </a:r>
            <a:r>
              <a:rPr lang="en" sz="1600" u="sng">
                <a:solidFill>
                  <a:schemeClr val="lt1"/>
                </a:solidFill>
              </a:rPr>
              <a:t> </a:t>
            </a:r>
            <a:endParaRPr sz="1600" u="sng">
              <a:solidFill>
                <a:schemeClr val="lt1"/>
              </a:solidFill>
            </a:endParaRPr>
          </a:p>
          <a:p>
            <a:pPr marL="0" lvl="0" indent="0" algn="l" rtl="0">
              <a:lnSpc>
                <a:spcPct val="115000"/>
              </a:lnSpc>
              <a:spcBef>
                <a:spcPts val="1600"/>
              </a:spcBef>
              <a:spcAft>
                <a:spcPts val="0"/>
              </a:spcAft>
              <a:buNone/>
            </a:pPr>
            <a:r>
              <a:rPr lang="en" sz="1600" u="sng">
                <a:solidFill>
                  <a:schemeClr val="lt1"/>
                </a:solidFill>
                <a:hlinkClick r:id="rId6" action="ppaction://hlinksldjump">
                  <a:extLst>
                    <a:ext uri="{A12FA001-AC4F-418D-AE19-62706E023703}">
                      <ahyp:hlinkClr xmlns:ahyp="http://schemas.microsoft.com/office/drawing/2018/hyperlinkcolor" val="tx"/>
                    </a:ext>
                  </a:extLst>
                </a:hlinkClick>
              </a:rPr>
              <a:t>Prototype</a:t>
            </a:r>
            <a:endParaRPr sz="1600" u="sng">
              <a:solidFill>
                <a:schemeClr val="lt1"/>
              </a:solidFill>
            </a:endParaRPr>
          </a:p>
          <a:p>
            <a:pPr marL="0" lvl="0" indent="0" algn="l" rtl="0">
              <a:lnSpc>
                <a:spcPct val="115000"/>
              </a:lnSpc>
              <a:spcBef>
                <a:spcPts val="1600"/>
              </a:spcBef>
              <a:spcAft>
                <a:spcPts val="0"/>
              </a:spcAft>
              <a:buNone/>
            </a:pPr>
            <a:r>
              <a:rPr lang="en" sz="1600" u="sng">
                <a:solidFill>
                  <a:schemeClr val="lt1"/>
                </a:solidFill>
                <a:hlinkClick r:id="rId7" action="ppaction://hlinksldjump">
                  <a:extLst>
                    <a:ext uri="{A12FA001-AC4F-418D-AE19-62706E023703}">
                      <ahyp:hlinkClr xmlns:ahyp="http://schemas.microsoft.com/office/drawing/2018/hyperlinkcolor" val="tx"/>
                    </a:ext>
                  </a:extLst>
                </a:hlinkClick>
              </a:rPr>
              <a:t>Next Steps</a:t>
            </a:r>
            <a:endParaRPr sz="1600" u="sng">
              <a:solidFill>
                <a:schemeClr val="lt1"/>
              </a:solidFill>
            </a:endParaRPr>
          </a:p>
          <a:p>
            <a:pPr marL="0" lvl="0" indent="0" algn="l" rtl="0">
              <a:spcBef>
                <a:spcPts val="1600"/>
              </a:spcBef>
              <a:spcAft>
                <a:spcPts val="1600"/>
              </a:spcAft>
              <a:buNone/>
            </a:pP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Problem statement</a:t>
            </a:r>
            <a:endParaRPr sz="3000"/>
          </a:p>
        </p:txBody>
      </p:sp>
      <p:sp>
        <p:nvSpPr>
          <p:cNvPr id="155" name="Google Shape;155;p20"/>
          <p:cNvSpPr txBox="1">
            <a:spLocks noGrp="1"/>
          </p:cNvSpPr>
          <p:nvPr>
            <p:ph type="body" idx="2"/>
          </p:nvPr>
        </p:nvSpPr>
        <p:spPr>
          <a:xfrm>
            <a:off x="5174225" y="796800"/>
            <a:ext cx="3374400" cy="3549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solidFill>
                  <a:schemeClr val="dk1"/>
                </a:solidFill>
              </a:rPr>
              <a:t>People with limited experience with technology and poor financial literacy such as elderly people and people who live in the rural areas find it difficult to navigate and use digital wallets and payment gateways like Google Pay, PayTM, PhonePe, PayPal and bank apps like SBI YONO. </a:t>
            </a:r>
            <a:endParaRPr sz="1600" b="1">
              <a:solidFill>
                <a:schemeClr val="dk1"/>
              </a:solidFill>
            </a:endParaRPr>
          </a:p>
          <a:p>
            <a:pPr marL="0" lvl="0" indent="0" algn="l" rtl="0">
              <a:spcBef>
                <a:spcPts val="1000"/>
              </a:spcBef>
              <a:spcAft>
                <a:spcPts val="0"/>
              </a:spcAft>
              <a:buNone/>
            </a:pPr>
            <a:r>
              <a:rPr lang="en" sz="1600" b="1">
                <a:solidFill>
                  <a:schemeClr val="dk1"/>
                </a:solidFill>
              </a:rPr>
              <a:t> </a:t>
            </a:r>
            <a:endParaRPr sz="1600" b="1">
              <a:solidFill>
                <a:schemeClr val="dk1"/>
              </a:solidFill>
            </a:endParaRPr>
          </a:p>
          <a:p>
            <a:pPr marL="0" lvl="0" indent="0" algn="l" rtl="0">
              <a:spcBef>
                <a:spcPts val="1000"/>
              </a:spcBef>
              <a:spcAft>
                <a:spcPts val="0"/>
              </a:spcAft>
              <a:buNone/>
            </a:pPr>
            <a:endParaRPr sz="1600" b="1">
              <a:solidFill>
                <a:schemeClr val="dk1"/>
              </a:solidFill>
            </a:endParaRPr>
          </a:p>
          <a:p>
            <a:pPr marL="0" lvl="0" indent="0" algn="l" rtl="0">
              <a:lnSpc>
                <a:spcPct val="115000"/>
              </a:lnSpc>
              <a:spcBef>
                <a:spcPts val="10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729450" y="1238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description</a:t>
            </a:r>
            <a:endParaRPr/>
          </a:p>
        </p:txBody>
      </p:sp>
      <p:sp>
        <p:nvSpPr>
          <p:cNvPr id="161" name="Google Shape;161;p21"/>
          <p:cNvSpPr txBox="1">
            <a:spLocks noGrp="1"/>
          </p:cNvSpPr>
          <p:nvPr>
            <p:ph type="body" idx="1"/>
          </p:nvPr>
        </p:nvSpPr>
        <p:spPr>
          <a:xfrm>
            <a:off x="729450" y="1918150"/>
            <a:ext cx="7688700" cy="3295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333333"/>
              </a:buClr>
              <a:buSzPts val="1600"/>
              <a:buChar char="●"/>
            </a:pPr>
            <a:r>
              <a:rPr lang="en" sz="1600" dirty="0">
                <a:solidFill>
                  <a:srgbClr val="333333"/>
                </a:solidFill>
              </a:rPr>
              <a:t>A simple mobile based application can be developed that helps all users to easily manage their finances online by themselves. </a:t>
            </a:r>
            <a:endParaRPr sz="1600" dirty="0">
              <a:solidFill>
                <a:srgbClr val="333333"/>
              </a:solidFill>
            </a:endParaRPr>
          </a:p>
          <a:p>
            <a:pPr marL="457200" lvl="0" indent="0" algn="l" rtl="0">
              <a:spcBef>
                <a:spcPts val="0"/>
              </a:spcBef>
              <a:spcAft>
                <a:spcPts val="0"/>
              </a:spcAft>
              <a:buNone/>
            </a:pPr>
            <a:endParaRPr sz="500" dirty="0">
              <a:solidFill>
                <a:srgbClr val="333333"/>
              </a:solidFill>
            </a:endParaRPr>
          </a:p>
          <a:p>
            <a:pPr marL="457200" lvl="0" indent="-330200" algn="l" rtl="0">
              <a:spcBef>
                <a:spcPts val="0"/>
              </a:spcBef>
              <a:spcAft>
                <a:spcPts val="0"/>
              </a:spcAft>
              <a:buClr>
                <a:srgbClr val="434343"/>
              </a:buClr>
              <a:buSzPts val="1600"/>
              <a:buChar char="●"/>
            </a:pPr>
            <a:r>
              <a:rPr lang="en" sz="1600" dirty="0">
                <a:solidFill>
                  <a:srgbClr val="434343"/>
                </a:solidFill>
              </a:rPr>
              <a:t>The basic functions of the application that user sees are:</a:t>
            </a:r>
            <a:endParaRPr sz="1600" dirty="0">
              <a:solidFill>
                <a:srgbClr val="434343"/>
              </a:solidFill>
            </a:endParaRPr>
          </a:p>
          <a:p>
            <a:pPr marL="914400" lvl="0" indent="-323850" algn="l" rtl="0">
              <a:spcBef>
                <a:spcPts val="0"/>
              </a:spcBef>
              <a:spcAft>
                <a:spcPts val="0"/>
              </a:spcAft>
              <a:buClr>
                <a:srgbClr val="434343"/>
              </a:buClr>
              <a:buSzPts val="1500"/>
              <a:buChar char="❖"/>
            </a:pPr>
            <a:r>
              <a:rPr lang="en" sz="1500" dirty="0">
                <a:solidFill>
                  <a:srgbClr val="434343"/>
                </a:solidFill>
              </a:rPr>
              <a:t>Send Money</a:t>
            </a:r>
            <a:endParaRPr sz="1500" dirty="0">
              <a:solidFill>
                <a:srgbClr val="434343"/>
              </a:solidFill>
            </a:endParaRPr>
          </a:p>
          <a:p>
            <a:pPr marL="914400" lvl="0" indent="-323850" algn="l" rtl="0">
              <a:spcBef>
                <a:spcPts val="0"/>
              </a:spcBef>
              <a:spcAft>
                <a:spcPts val="0"/>
              </a:spcAft>
              <a:buClr>
                <a:srgbClr val="434343"/>
              </a:buClr>
              <a:buSzPts val="1500"/>
              <a:buChar char="❖"/>
            </a:pPr>
            <a:r>
              <a:rPr lang="en" sz="1500" dirty="0">
                <a:solidFill>
                  <a:srgbClr val="434343"/>
                </a:solidFill>
              </a:rPr>
              <a:t>Pay Bills</a:t>
            </a:r>
            <a:endParaRPr sz="1500" dirty="0">
              <a:solidFill>
                <a:srgbClr val="434343"/>
              </a:solidFill>
            </a:endParaRPr>
          </a:p>
          <a:p>
            <a:pPr marL="914400" lvl="0" indent="-323850" algn="l" rtl="0">
              <a:spcBef>
                <a:spcPts val="0"/>
              </a:spcBef>
              <a:spcAft>
                <a:spcPts val="0"/>
              </a:spcAft>
              <a:buClr>
                <a:srgbClr val="434343"/>
              </a:buClr>
              <a:buSzPts val="1500"/>
              <a:buChar char="❖"/>
            </a:pPr>
            <a:r>
              <a:rPr lang="en" sz="1500" dirty="0">
                <a:solidFill>
                  <a:srgbClr val="434343"/>
                </a:solidFill>
              </a:rPr>
              <a:t>Transaction History</a:t>
            </a:r>
            <a:endParaRPr sz="1500" dirty="0">
              <a:solidFill>
                <a:srgbClr val="434343"/>
              </a:solidFill>
            </a:endParaRPr>
          </a:p>
          <a:p>
            <a:pPr marL="914400" lvl="0" indent="-323850" algn="l" rtl="0">
              <a:spcBef>
                <a:spcPts val="0"/>
              </a:spcBef>
              <a:spcAft>
                <a:spcPts val="0"/>
              </a:spcAft>
              <a:buClr>
                <a:srgbClr val="434343"/>
              </a:buClr>
              <a:buSzPts val="1500"/>
              <a:buChar char="❖"/>
            </a:pPr>
            <a:r>
              <a:rPr lang="en" sz="1500" dirty="0">
                <a:solidFill>
                  <a:srgbClr val="434343"/>
                </a:solidFill>
              </a:rPr>
              <a:t>Check Balance</a:t>
            </a:r>
            <a:endParaRPr sz="1500" dirty="0">
              <a:solidFill>
                <a:srgbClr val="434343"/>
              </a:solidFill>
            </a:endParaRPr>
          </a:p>
          <a:p>
            <a:pPr marL="914400" lvl="0" indent="0" algn="l" rtl="0">
              <a:spcBef>
                <a:spcPts val="0"/>
              </a:spcBef>
              <a:spcAft>
                <a:spcPts val="0"/>
              </a:spcAft>
              <a:buNone/>
            </a:pPr>
            <a:endParaRPr sz="500" dirty="0">
              <a:solidFill>
                <a:srgbClr val="434343"/>
              </a:solidFill>
            </a:endParaRPr>
          </a:p>
          <a:p>
            <a:pPr marL="457200" lvl="0" indent="-330200" algn="l" rtl="0">
              <a:spcBef>
                <a:spcPts val="0"/>
              </a:spcBef>
              <a:spcAft>
                <a:spcPts val="0"/>
              </a:spcAft>
              <a:buClr>
                <a:srgbClr val="333333"/>
              </a:buClr>
              <a:buSzPts val="1600"/>
              <a:buChar char="●"/>
            </a:pPr>
            <a:r>
              <a:rPr lang="en" sz="1600" dirty="0">
                <a:solidFill>
                  <a:srgbClr val="333333"/>
                </a:solidFill>
              </a:rPr>
              <a:t>Simplified layout and users can select their local language for their ease and comfort. </a:t>
            </a:r>
            <a:endParaRPr sz="1600" dirty="0">
              <a:solidFill>
                <a:srgbClr val="333333"/>
              </a:solidFill>
            </a:endParaRPr>
          </a:p>
          <a:p>
            <a:pPr marL="0" lvl="0" indent="0" algn="l" rtl="0">
              <a:lnSpc>
                <a:spcPct val="150000"/>
              </a:lnSpc>
              <a:spcBef>
                <a:spcPts val="0"/>
              </a:spcBef>
              <a:spcAft>
                <a:spcPts val="16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727650" y="1178487"/>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it’s better than existing solutions </a:t>
            </a:r>
            <a:endParaRPr dirty="0"/>
          </a:p>
        </p:txBody>
      </p:sp>
      <p:sp>
        <p:nvSpPr>
          <p:cNvPr id="167" name="Google Shape;167;p22"/>
          <p:cNvSpPr txBox="1">
            <a:spLocks noGrp="1"/>
          </p:cNvSpPr>
          <p:nvPr>
            <p:ph type="body" idx="1"/>
          </p:nvPr>
        </p:nvSpPr>
        <p:spPr>
          <a:xfrm>
            <a:off x="727650" y="1815093"/>
            <a:ext cx="7688700" cy="31149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33333"/>
              </a:buClr>
              <a:buSzPts val="1600"/>
              <a:buChar char="●"/>
            </a:pPr>
            <a:r>
              <a:rPr lang="en" sz="1400" dirty="0">
                <a:solidFill>
                  <a:srgbClr val="333333"/>
                </a:solidFill>
              </a:rPr>
              <a:t>Unnecessary banners are avoided</a:t>
            </a:r>
            <a:endParaRPr sz="1400" dirty="0">
              <a:solidFill>
                <a:srgbClr val="333333"/>
              </a:solidFill>
            </a:endParaRPr>
          </a:p>
          <a:p>
            <a:pPr marL="457200" lvl="0" indent="-330200" algn="l" rtl="0">
              <a:lnSpc>
                <a:spcPct val="150000"/>
              </a:lnSpc>
              <a:spcBef>
                <a:spcPts val="0"/>
              </a:spcBef>
              <a:spcAft>
                <a:spcPts val="0"/>
              </a:spcAft>
              <a:buClr>
                <a:srgbClr val="333333"/>
              </a:buClr>
              <a:buSzPts val="1600"/>
              <a:buChar char="●"/>
            </a:pPr>
            <a:r>
              <a:rPr lang="en" sz="1400" dirty="0">
                <a:solidFill>
                  <a:srgbClr val="333333"/>
                </a:solidFill>
              </a:rPr>
              <a:t>Button sizes are at least 50 px &amp; font size are kept to minimum of 16 px</a:t>
            </a:r>
            <a:endParaRPr sz="1400" dirty="0">
              <a:solidFill>
                <a:srgbClr val="333333"/>
              </a:solidFill>
            </a:endParaRPr>
          </a:p>
          <a:p>
            <a:pPr marL="457200" lvl="0" indent="-330200" algn="l" rtl="0">
              <a:lnSpc>
                <a:spcPct val="150000"/>
              </a:lnSpc>
              <a:spcBef>
                <a:spcPts val="0"/>
              </a:spcBef>
              <a:spcAft>
                <a:spcPts val="0"/>
              </a:spcAft>
              <a:buClr>
                <a:srgbClr val="333333"/>
              </a:buClr>
              <a:buSzPts val="1600"/>
              <a:buChar char="●"/>
            </a:pPr>
            <a:r>
              <a:rPr lang="en" sz="1400" dirty="0">
                <a:solidFill>
                  <a:srgbClr val="333333"/>
                </a:solidFill>
              </a:rPr>
              <a:t>Icons are labeled with text</a:t>
            </a:r>
            <a:endParaRPr sz="1400" dirty="0">
              <a:solidFill>
                <a:srgbClr val="333333"/>
              </a:solidFill>
            </a:endParaRPr>
          </a:p>
          <a:p>
            <a:pPr marL="457200" lvl="0" indent="-330200" algn="l" rtl="0">
              <a:lnSpc>
                <a:spcPct val="150000"/>
              </a:lnSpc>
              <a:spcBef>
                <a:spcPts val="0"/>
              </a:spcBef>
              <a:spcAft>
                <a:spcPts val="0"/>
              </a:spcAft>
              <a:buClr>
                <a:srgbClr val="333333"/>
              </a:buClr>
              <a:buSzPts val="1600"/>
              <a:buChar char="●"/>
            </a:pPr>
            <a:r>
              <a:rPr lang="en" sz="1400" dirty="0">
                <a:solidFill>
                  <a:srgbClr val="333333"/>
                </a:solidFill>
              </a:rPr>
              <a:t>Regional language can be selected</a:t>
            </a:r>
            <a:endParaRPr sz="1400" dirty="0">
              <a:solidFill>
                <a:srgbClr val="333333"/>
              </a:solidFill>
            </a:endParaRPr>
          </a:p>
          <a:p>
            <a:pPr marL="457200" lvl="0" indent="-330200" algn="l" rtl="0">
              <a:lnSpc>
                <a:spcPct val="150000"/>
              </a:lnSpc>
              <a:spcBef>
                <a:spcPts val="0"/>
              </a:spcBef>
              <a:spcAft>
                <a:spcPts val="0"/>
              </a:spcAft>
              <a:buClr>
                <a:srgbClr val="333333"/>
              </a:buClr>
              <a:buSzPts val="1600"/>
              <a:buChar char="●"/>
            </a:pPr>
            <a:r>
              <a:rPr lang="en" sz="1400" dirty="0">
                <a:solidFill>
                  <a:srgbClr val="333333"/>
                </a:solidFill>
              </a:rPr>
              <a:t>Contrast Ratio is greater than 7</a:t>
            </a:r>
            <a:endParaRPr sz="1400" dirty="0">
              <a:solidFill>
                <a:srgbClr val="333333"/>
              </a:solidFill>
            </a:endParaRPr>
          </a:p>
          <a:p>
            <a:pPr marL="457200" lvl="0" indent="-330200" algn="l" rtl="0">
              <a:lnSpc>
                <a:spcPct val="150000"/>
              </a:lnSpc>
              <a:spcBef>
                <a:spcPts val="0"/>
              </a:spcBef>
              <a:spcAft>
                <a:spcPts val="0"/>
              </a:spcAft>
              <a:buClr>
                <a:srgbClr val="333333"/>
              </a:buClr>
              <a:buSzPts val="1600"/>
              <a:buChar char="●"/>
            </a:pPr>
            <a:r>
              <a:rPr lang="en" sz="1400" dirty="0">
                <a:solidFill>
                  <a:srgbClr val="333333"/>
                </a:solidFill>
              </a:rPr>
              <a:t>User flow is streamlined</a:t>
            </a:r>
          </a:p>
          <a:p>
            <a:pPr marL="457200" lvl="0" indent="-330200" algn="l" rtl="0">
              <a:lnSpc>
                <a:spcPct val="150000"/>
              </a:lnSpc>
              <a:spcBef>
                <a:spcPts val="0"/>
              </a:spcBef>
              <a:spcAft>
                <a:spcPts val="0"/>
              </a:spcAft>
              <a:buClr>
                <a:srgbClr val="333333"/>
              </a:buClr>
              <a:buSzPts val="1600"/>
              <a:buChar char="●"/>
            </a:pPr>
            <a:r>
              <a:rPr lang="en" sz="1400" dirty="0">
                <a:solidFill>
                  <a:srgbClr val="333333"/>
                </a:solidFill>
              </a:rPr>
              <a:t>Most apps have an option to select the regional language; however, 75% of the content will be in english but only the buttons are in the selected language</a:t>
            </a:r>
            <a:endParaRPr sz="1400" dirty="0">
              <a:solidFill>
                <a:srgbClr val="333333"/>
              </a:solidFill>
            </a:endParaRPr>
          </a:p>
          <a:p>
            <a:pPr marL="0" lvl="0" indent="0" algn="l" rtl="0">
              <a:lnSpc>
                <a:spcPct val="150000"/>
              </a:lnSpc>
              <a:spcBef>
                <a:spcPts val="0"/>
              </a:spcBef>
              <a:spcAft>
                <a:spcPts val="16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361650" y="1529625"/>
            <a:ext cx="2712300" cy="12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Use </a:t>
            </a:r>
            <a:r>
              <a:rPr lang="en" dirty="0"/>
              <a:t>C</a:t>
            </a:r>
            <a:r>
              <a:rPr lang="en" sz="3000" dirty="0"/>
              <a:t>ase</a:t>
            </a:r>
            <a:r>
              <a:rPr lang="en" dirty="0"/>
              <a:t> </a:t>
            </a:r>
            <a:endParaRPr dirty="0"/>
          </a:p>
          <a:p>
            <a:pPr marL="457200" lvl="0" indent="457200" algn="l" rtl="0">
              <a:spcBef>
                <a:spcPts val="0"/>
              </a:spcBef>
              <a:spcAft>
                <a:spcPts val="0"/>
              </a:spcAft>
              <a:buNone/>
            </a:pPr>
            <a:r>
              <a:rPr lang="en" dirty="0"/>
              <a:t>Diagram</a:t>
            </a:r>
            <a:r>
              <a:rPr lang="en" sz="3000" dirty="0"/>
              <a:t> </a:t>
            </a:r>
            <a:endParaRPr sz="3000" dirty="0"/>
          </a:p>
        </p:txBody>
      </p:sp>
      <p:pic>
        <p:nvPicPr>
          <p:cNvPr id="173" name="Google Shape;173;p23"/>
          <p:cNvPicPr preferRelativeResize="0"/>
          <p:nvPr/>
        </p:nvPicPr>
        <p:blipFill>
          <a:blip r:embed="rId3">
            <a:alphaModFix/>
          </a:blip>
          <a:stretch>
            <a:fillRect/>
          </a:stretch>
        </p:blipFill>
        <p:spPr>
          <a:xfrm>
            <a:off x="3240099" y="750525"/>
            <a:ext cx="5583426" cy="4181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B33155-A8AB-46AC-8C92-7AAE88DD492B}"/>
              </a:ext>
            </a:extLst>
          </p:cNvPr>
          <p:cNvPicPr>
            <a:picLocks noChangeAspect="1"/>
          </p:cNvPicPr>
          <p:nvPr/>
        </p:nvPicPr>
        <p:blipFill>
          <a:blip r:embed="rId2"/>
          <a:stretch>
            <a:fillRect/>
          </a:stretch>
        </p:blipFill>
        <p:spPr>
          <a:xfrm>
            <a:off x="3113122" y="-46722"/>
            <a:ext cx="6030878" cy="5190222"/>
          </a:xfrm>
          <a:prstGeom prst="rect">
            <a:avLst/>
          </a:prstGeom>
        </p:spPr>
      </p:pic>
      <p:cxnSp>
        <p:nvCxnSpPr>
          <p:cNvPr id="11" name="Straight Arrow Connector 10">
            <a:extLst>
              <a:ext uri="{FF2B5EF4-FFF2-40B4-BE49-F238E27FC236}">
                <a16:creationId xmlns:a16="http://schemas.microsoft.com/office/drawing/2014/main" id="{050E0F0C-0406-4DB6-A987-3B7B22AF96AA}"/>
              </a:ext>
            </a:extLst>
          </p:cNvPr>
          <p:cNvCxnSpPr>
            <a:cxnSpLocks/>
          </p:cNvCxnSpPr>
          <p:nvPr/>
        </p:nvCxnSpPr>
        <p:spPr>
          <a:xfrm flipV="1">
            <a:off x="5072584" y="2796597"/>
            <a:ext cx="327048" cy="20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C89CE42-88C0-49CD-B27C-8BA7B874C1B6}"/>
              </a:ext>
            </a:extLst>
          </p:cNvPr>
          <p:cNvCxnSpPr>
            <a:cxnSpLocks/>
          </p:cNvCxnSpPr>
          <p:nvPr/>
        </p:nvCxnSpPr>
        <p:spPr>
          <a:xfrm>
            <a:off x="5072584" y="3110295"/>
            <a:ext cx="327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EA5DAF-DBFC-47BC-A00E-9A5D93DED9A1}"/>
              </a:ext>
            </a:extLst>
          </p:cNvPr>
          <p:cNvCxnSpPr>
            <a:cxnSpLocks/>
          </p:cNvCxnSpPr>
          <p:nvPr/>
        </p:nvCxnSpPr>
        <p:spPr>
          <a:xfrm>
            <a:off x="5072584" y="3170365"/>
            <a:ext cx="327048" cy="25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EFDFFF-3C96-472E-998E-7081EB5B8474}"/>
              </a:ext>
            </a:extLst>
          </p:cNvPr>
          <p:cNvCxnSpPr>
            <a:cxnSpLocks/>
          </p:cNvCxnSpPr>
          <p:nvPr/>
        </p:nvCxnSpPr>
        <p:spPr>
          <a:xfrm>
            <a:off x="5019188" y="3170365"/>
            <a:ext cx="380444" cy="507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E061EE2-8004-4225-A639-4D46D09CD7CB}"/>
              </a:ext>
            </a:extLst>
          </p:cNvPr>
          <p:cNvCxnSpPr>
            <a:cxnSpLocks/>
          </p:cNvCxnSpPr>
          <p:nvPr/>
        </p:nvCxnSpPr>
        <p:spPr>
          <a:xfrm>
            <a:off x="4852327" y="3170365"/>
            <a:ext cx="547305" cy="1168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031DD93-6EE7-4336-B058-BB7E5B9865F6}"/>
              </a:ext>
            </a:extLst>
          </p:cNvPr>
          <p:cNvCxnSpPr>
            <a:cxnSpLocks/>
          </p:cNvCxnSpPr>
          <p:nvPr/>
        </p:nvCxnSpPr>
        <p:spPr>
          <a:xfrm>
            <a:off x="4905723" y="3170365"/>
            <a:ext cx="493909" cy="861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40B8B66-41FD-49DF-97E1-79E61301B3CC}"/>
              </a:ext>
            </a:extLst>
          </p:cNvPr>
          <p:cNvCxnSpPr>
            <a:cxnSpLocks/>
          </p:cNvCxnSpPr>
          <p:nvPr/>
        </p:nvCxnSpPr>
        <p:spPr>
          <a:xfrm>
            <a:off x="4765559" y="3170365"/>
            <a:ext cx="634073" cy="1487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A99FF2B-DA81-4896-8B63-7EA2F848D4F0}"/>
              </a:ext>
            </a:extLst>
          </p:cNvPr>
          <p:cNvCxnSpPr>
            <a:cxnSpLocks/>
          </p:cNvCxnSpPr>
          <p:nvPr/>
        </p:nvCxnSpPr>
        <p:spPr>
          <a:xfrm>
            <a:off x="3944601" y="3931253"/>
            <a:ext cx="1" cy="320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Google Shape;172;p23">
            <a:extLst>
              <a:ext uri="{FF2B5EF4-FFF2-40B4-BE49-F238E27FC236}">
                <a16:creationId xmlns:a16="http://schemas.microsoft.com/office/drawing/2014/main" id="{3531C177-4B81-4057-B75F-A7B62592E185}"/>
              </a:ext>
            </a:extLst>
          </p:cNvPr>
          <p:cNvSpPr txBox="1">
            <a:spLocks noGrp="1"/>
          </p:cNvSpPr>
          <p:nvPr>
            <p:ph type="title"/>
          </p:nvPr>
        </p:nvSpPr>
        <p:spPr>
          <a:xfrm>
            <a:off x="361650" y="1529625"/>
            <a:ext cx="2712300" cy="12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User Flow</a:t>
            </a:r>
            <a:endParaRPr dirty="0"/>
          </a:p>
          <a:p>
            <a:pPr marL="457200" lvl="0" indent="457200" algn="l" rtl="0">
              <a:spcBef>
                <a:spcPts val="0"/>
              </a:spcBef>
              <a:spcAft>
                <a:spcPts val="0"/>
              </a:spcAft>
              <a:buNone/>
            </a:pPr>
            <a:r>
              <a:rPr lang="en" dirty="0"/>
              <a:t>Diagram</a:t>
            </a:r>
            <a:r>
              <a:rPr lang="en" sz="3000" dirty="0"/>
              <a:t> </a:t>
            </a:r>
            <a:endParaRPr sz="3000" dirty="0"/>
          </a:p>
        </p:txBody>
      </p:sp>
    </p:spTree>
    <p:extLst>
      <p:ext uri="{BB962C8B-B14F-4D97-AF65-F5344CB8AC3E}">
        <p14:creationId xmlns:p14="http://schemas.microsoft.com/office/powerpoint/2010/main" val="1171439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172;p23">
            <a:extLst>
              <a:ext uri="{FF2B5EF4-FFF2-40B4-BE49-F238E27FC236}">
                <a16:creationId xmlns:a16="http://schemas.microsoft.com/office/drawing/2014/main" id="{3531C177-4B81-4057-B75F-A7B62592E185}"/>
              </a:ext>
            </a:extLst>
          </p:cNvPr>
          <p:cNvSpPr txBox="1">
            <a:spLocks noGrp="1"/>
          </p:cNvSpPr>
          <p:nvPr>
            <p:ph type="title"/>
          </p:nvPr>
        </p:nvSpPr>
        <p:spPr>
          <a:xfrm>
            <a:off x="361650" y="1529625"/>
            <a:ext cx="2712300" cy="12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User Flow</a:t>
            </a:r>
            <a:endParaRPr dirty="0"/>
          </a:p>
          <a:p>
            <a:pPr marL="457200" lvl="0" indent="457200" algn="l" rtl="0">
              <a:spcBef>
                <a:spcPts val="0"/>
              </a:spcBef>
              <a:spcAft>
                <a:spcPts val="0"/>
              </a:spcAft>
              <a:buNone/>
            </a:pPr>
            <a:r>
              <a:rPr lang="en" dirty="0"/>
              <a:t>Diagram</a:t>
            </a:r>
            <a:r>
              <a:rPr lang="en" sz="3000" dirty="0"/>
              <a:t> </a:t>
            </a:r>
            <a:endParaRPr sz="3000" dirty="0"/>
          </a:p>
        </p:txBody>
      </p:sp>
      <p:pic>
        <p:nvPicPr>
          <p:cNvPr id="3" name="Picture 2">
            <a:extLst>
              <a:ext uri="{FF2B5EF4-FFF2-40B4-BE49-F238E27FC236}">
                <a16:creationId xmlns:a16="http://schemas.microsoft.com/office/drawing/2014/main" id="{70464F24-F15A-4221-AF87-2513E86C4E7A}"/>
              </a:ext>
            </a:extLst>
          </p:cNvPr>
          <p:cNvPicPr>
            <a:picLocks noChangeAspect="1"/>
          </p:cNvPicPr>
          <p:nvPr/>
        </p:nvPicPr>
        <p:blipFill>
          <a:blip r:embed="rId2"/>
          <a:stretch>
            <a:fillRect/>
          </a:stretch>
        </p:blipFill>
        <p:spPr>
          <a:xfrm>
            <a:off x="2684889" y="940423"/>
            <a:ext cx="6459111" cy="3604203"/>
          </a:xfrm>
          <a:prstGeom prst="rect">
            <a:avLst/>
          </a:prstGeom>
        </p:spPr>
      </p:pic>
    </p:spTree>
    <p:extLst>
      <p:ext uri="{BB962C8B-B14F-4D97-AF65-F5344CB8AC3E}">
        <p14:creationId xmlns:p14="http://schemas.microsoft.com/office/powerpoint/2010/main" val="3104992293"/>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364</Words>
  <Application>Microsoft Office PowerPoint</Application>
  <PresentationFormat>On-screen Show (16:9)</PresentationFormat>
  <Paragraphs>72</Paragraphs>
  <Slides>20</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Lato</vt:lpstr>
      <vt:lpstr>Raleway</vt:lpstr>
      <vt:lpstr>Arial</vt:lpstr>
      <vt:lpstr>Streamline</vt:lpstr>
      <vt:lpstr>FastPay   Digital Wallet</vt:lpstr>
      <vt:lpstr>Team ZeroBug</vt:lpstr>
      <vt:lpstr>Outline</vt:lpstr>
      <vt:lpstr>Problem statement</vt:lpstr>
      <vt:lpstr>Solution description</vt:lpstr>
      <vt:lpstr>Why it’s better than existing solutions </vt:lpstr>
      <vt:lpstr>Use Case  Diagram </vt:lpstr>
      <vt:lpstr>User Flow Diagram </vt:lpstr>
      <vt:lpstr>User Flow Diagram </vt:lpstr>
      <vt:lpstr>Sequence Diagram </vt:lpstr>
      <vt:lpstr>Sequence Diagram </vt:lpstr>
      <vt:lpstr>Sequence Diagram </vt:lpstr>
      <vt:lpstr>Screens</vt:lpstr>
      <vt:lpstr>PowerPoint Presentation</vt:lpstr>
      <vt:lpstr>PowerPoint Presentation</vt:lpstr>
      <vt:lpstr>PowerPoint Presentation</vt:lpstr>
      <vt:lpstr>Prototype   </vt:lpstr>
      <vt:lpstr>What next?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FastPay   Digital Wallet</dc:title>
  <cp:lastModifiedBy>Anton Roy</cp:lastModifiedBy>
  <cp:revision>20</cp:revision>
  <dcterms:modified xsi:type="dcterms:W3CDTF">2021-11-25T11:04:56Z</dcterms:modified>
</cp:coreProperties>
</file>